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8" r:id="rId3"/>
    <p:sldId id="267" r:id="rId4"/>
    <p:sldId id="257" r:id="rId5"/>
    <p:sldId id="258" r:id="rId6"/>
    <p:sldId id="259" r:id="rId7"/>
    <p:sldId id="261" r:id="rId8"/>
    <p:sldId id="260" r:id="rId9"/>
    <p:sldId id="272" r:id="rId10"/>
    <p:sldId id="273" r:id="rId11"/>
    <p:sldId id="274" r:id="rId12"/>
    <p:sldId id="265" r:id="rId13"/>
    <p:sldId id="275" r:id="rId14"/>
    <p:sldId id="266" r:id="rId15"/>
    <p:sldId id="269" r:id="rId16"/>
    <p:sldId id="270" r:id="rId17"/>
    <p:sldId id="276" r:id="rId18"/>
    <p:sldId id="278" r:id="rId19"/>
    <p:sldId id="277" r:id="rId20"/>
    <p:sldId id="271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406"/>
    <p:restoredTop sz="96327"/>
  </p:normalViewPr>
  <p:slideViewPr>
    <p:cSldViewPr snapToGrid="0">
      <p:cViewPr>
        <p:scale>
          <a:sx n="98" d="100"/>
          <a:sy n="98" d="100"/>
        </p:scale>
        <p:origin x="-104" y="8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48A87A34-81AB-432B-8DAE-1953F412C126}" type="datetimeFigureOut">
              <a:rPr lang="en-US" dirty="0"/>
              <a:t>2/15/23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2/15/23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2/15/23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2/15/23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2/15/23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2/15/23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2/15/23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2/15/23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2/15/23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2/15/23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2/15/23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2/15/23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2/15/23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2/15/23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2/15/23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2/15/23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2/15/23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2/15/23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cde.ucr.cjis.gov/LATEST/webapp/#/pages/downloads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C6858D-ECAB-B3B5-7374-7F49F5E95F2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/>
              <a:t>Crime &amp; </a:t>
            </a:r>
            <a:br>
              <a:rPr lang="en-US" dirty="0"/>
            </a:br>
            <a:r>
              <a:rPr lang="en-US" dirty="0"/>
              <a:t>Cannabis Legality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D024CFC-83B6-09ED-01EC-78EE8C59596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6253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B8D87-2560-9667-E75F-1D39EB13A4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8892" y="777687"/>
            <a:ext cx="9677400" cy="129302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C9D1D9"/>
                </a:solidFill>
                <a:latin typeface="-apple-system"/>
              </a:rPr>
              <a:t>Crime where Cannabis is Decriminalized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D7B2E9-EEBF-7FEF-7D05-C5C6293330D7}"/>
              </a:ext>
            </a:extLst>
          </p:cNvPr>
          <p:cNvSpPr txBox="1"/>
          <p:nvPr/>
        </p:nvSpPr>
        <p:spPr>
          <a:xfrm>
            <a:off x="2256817" y="1872735"/>
            <a:ext cx="1694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Violent Crime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7BBD8EC-665A-B96E-035E-765B50EB2E9F}"/>
              </a:ext>
            </a:extLst>
          </p:cNvPr>
          <p:cNvSpPr txBox="1"/>
          <p:nvPr/>
        </p:nvSpPr>
        <p:spPr>
          <a:xfrm>
            <a:off x="8077163" y="1872735"/>
            <a:ext cx="1853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Property Crime</a:t>
            </a:r>
          </a:p>
        </p:txBody>
      </p:sp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EE628ACE-2242-D850-7AFD-A7B26FC948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542" y="2413181"/>
            <a:ext cx="5233965" cy="3020618"/>
          </a:xfrm>
          <a:prstGeom prst="rect">
            <a:avLst/>
          </a:prstGeom>
        </p:spPr>
      </p:pic>
      <p:pic>
        <p:nvPicPr>
          <p:cNvPr id="8" name="Picture 7" descr="Chart, bar chart&#10;&#10;Description automatically generated">
            <a:extLst>
              <a:ext uri="{FF2B5EF4-FFF2-40B4-BE49-F238E27FC236}">
                <a16:creationId xmlns:a16="http://schemas.microsoft.com/office/drawing/2014/main" id="{A86FF996-3DFF-4435-CF6E-157285FE3D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6493" y="2413181"/>
            <a:ext cx="5233965" cy="3020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317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B8D87-2560-9667-E75F-1D39EB13A4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6817" y="764373"/>
            <a:ext cx="9249383" cy="129302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C9D1D9"/>
                </a:solidFill>
                <a:latin typeface="-apple-system"/>
              </a:rPr>
              <a:t>Crime where Cannabis is Recreational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D7B2E9-EEBF-7FEF-7D05-C5C6293330D7}"/>
              </a:ext>
            </a:extLst>
          </p:cNvPr>
          <p:cNvSpPr txBox="1"/>
          <p:nvPr/>
        </p:nvSpPr>
        <p:spPr>
          <a:xfrm>
            <a:off x="2256817" y="1872735"/>
            <a:ext cx="1694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Violent Crime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7BBD8EC-665A-B96E-035E-765B50EB2E9F}"/>
              </a:ext>
            </a:extLst>
          </p:cNvPr>
          <p:cNvSpPr txBox="1"/>
          <p:nvPr/>
        </p:nvSpPr>
        <p:spPr>
          <a:xfrm>
            <a:off x="8077163" y="1872735"/>
            <a:ext cx="1853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Property Crime</a:t>
            </a:r>
          </a:p>
        </p:txBody>
      </p:sp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F2C3712B-CC2A-7C2E-99A7-E807E1B81F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808" y="2449989"/>
            <a:ext cx="5418668" cy="3044557"/>
          </a:xfrm>
          <a:prstGeom prst="rect">
            <a:avLst/>
          </a:prstGeom>
        </p:spPr>
      </p:pic>
      <p:pic>
        <p:nvPicPr>
          <p:cNvPr id="8" name="Picture 7" descr="Chart, bar chart&#10;&#10;Description automatically generated">
            <a:extLst>
              <a:ext uri="{FF2B5EF4-FFF2-40B4-BE49-F238E27FC236}">
                <a16:creationId xmlns:a16="http://schemas.microsoft.com/office/drawing/2014/main" id="{2DD8D658-1EC0-9BCE-2EA1-5F5B6B5240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4523" y="2449989"/>
            <a:ext cx="5418669" cy="3044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6262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A8F1E4-79FB-7CFB-6F0B-08CB680D05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593669"/>
            <a:ext cx="10820400" cy="4024125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ANOVA showed that Cannabis Legal Status groups were frequently statistically significantly different </a:t>
            </a:r>
            <a:r>
              <a:rPr lang="en-US"/>
              <a:t>from each other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pic>
        <p:nvPicPr>
          <p:cNvPr id="5" name="Picture 4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834A05E1-BBA3-A86A-0D6A-E423450D6F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082"/>
          <a:stretch/>
        </p:blipFill>
        <p:spPr>
          <a:xfrm>
            <a:off x="3070588" y="2331720"/>
            <a:ext cx="6050824" cy="3993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3645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B8D87-2560-9667-E75F-1D39EB13A4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4187" y="915184"/>
            <a:ext cx="9277350" cy="1293028"/>
          </a:xfrm>
        </p:spPr>
        <p:txBody>
          <a:bodyPr/>
          <a:lstStyle/>
          <a:p>
            <a:pPr algn="ctr"/>
            <a:r>
              <a:rPr lang="en-US" dirty="0"/>
              <a:t>Mean graphs from ANOVA analysis</a:t>
            </a:r>
          </a:p>
        </p:txBody>
      </p:sp>
      <p:pic>
        <p:nvPicPr>
          <p:cNvPr id="5" name="Content Placeholder 4" descr="Chart, bar chart&#10;&#10;Description automatically generated">
            <a:extLst>
              <a:ext uri="{FF2B5EF4-FFF2-40B4-BE49-F238E27FC236}">
                <a16:creationId xmlns:a16="http://schemas.microsoft.com/office/drawing/2014/main" id="{F1BB8D8E-66CA-9D40-6184-BC01A8C6D1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7112" y="2208212"/>
            <a:ext cx="5365750" cy="4024313"/>
          </a:xfrm>
        </p:spPr>
      </p:pic>
      <p:pic>
        <p:nvPicPr>
          <p:cNvPr id="4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6509405F-2DCE-E6F8-B0E4-D74071E418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4000" y="2208212"/>
            <a:ext cx="5365750" cy="4024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0505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 descr="Chart, bar chart&#10;&#10;Description automatically generated">
            <a:extLst>
              <a:ext uri="{FF2B5EF4-FFF2-40B4-BE49-F238E27FC236}">
                <a16:creationId xmlns:a16="http://schemas.microsoft.com/office/drawing/2014/main" id="{A74A2909-D6F6-26FC-BA77-7C1B5FF087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55763" y="2135185"/>
            <a:ext cx="2514600" cy="2122885"/>
          </a:xfrm>
        </p:spPr>
      </p:pic>
      <p:pic>
        <p:nvPicPr>
          <p:cNvPr id="13" name="Picture 12" descr="Chart, bar chart&#10;&#10;Description automatically generated">
            <a:extLst>
              <a:ext uri="{FF2B5EF4-FFF2-40B4-BE49-F238E27FC236}">
                <a16:creationId xmlns:a16="http://schemas.microsoft.com/office/drawing/2014/main" id="{6D037337-BDED-4DF0-8A7A-989E6BAC63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0363" y="2135185"/>
            <a:ext cx="2514600" cy="2122885"/>
          </a:xfrm>
          <a:prstGeom prst="rect">
            <a:avLst/>
          </a:prstGeom>
        </p:spPr>
      </p:pic>
      <p:pic>
        <p:nvPicPr>
          <p:cNvPr id="15" name="Picture 14" descr="Chart, bar chart&#10;&#10;Description automatically generated">
            <a:extLst>
              <a:ext uri="{FF2B5EF4-FFF2-40B4-BE49-F238E27FC236}">
                <a16:creationId xmlns:a16="http://schemas.microsoft.com/office/drawing/2014/main" id="{96916265-1AC1-82CB-DA8F-C8459E67BA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4064" y="2135185"/>
            <a:ext cx="2514600" cy="2122885"/>
          </a:xfrm>
          <a:prstGeom prst="rect">
            <a:avLst/>
          </a:prstGeom>
        </p:spPr>
      </p:pic>
      <p:pic>
        <p:nvPicPr>
          <p:cNvPr id="17" name="Picture 16" descr="Chart, bar chart&#10;&#10;Description automatically generated">
            <a:extLst>
              <a:ext uri="{FF2B5EF4-FFF2-40B4-BE49-F238E27FC236}">
                <a16:creationId xmlns:a16="http://schemas.microsoft.com/office/drawing/2014/main" id="{8626F3D0-5312-12D9-1DB1-21A20CBC0A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18664" y="2135184"/>
            <a:ext cx="2514601" cy="2122885"/>
          </a:xfrm>
          <a:prstGeom prst="rect">
            <a:avLst/>
          </a:prstGeom>
        </p:spPr>
      </p:pic>
      <p:pic>
        <p:nvPicPr>
          <p:cNvPr id="19" name="Picture 18" descr="Chart, bar chart&#10;&#10;Description automatically generated">
            <a:extLst>
              <a:ext uri="{FF2B5EF4-FFF2-40B4-BE49-F238E27FC236}">
                <a16:creationId xmlns:a16="http://schemas.microsoft.com/office/drawing/2014/main" id="{6CC83590-CF55-EF87-5E00-98DF52D92F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13063" y="4258070"/>
            <a:ext cx="2514600" cy="2097881"/>
          </a:xfrm>
          <a:prstGeom prst="rect">
            <a:avLst/>
          </a:prstGeom>
        </p:spPr>
      </p:pic>
      <p:pic>
        <p:nvPicPr>
          <p:cNvPr id="21" name="Picture 20" descr="Chart, bar chart&#10;&#10;Description automatically generated">
            <a:extLst>
              <a:ext uri="{FF2B5EF4-FFF2-40B4-BE49-F238E27FC236}">
                <a16:creationId xmlns:a16="http://schemas.microsoft.com/office/drawing/2014/main" id="{90B39BE3-E68B-A4E6-B9B8-BD274C75A05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61365" y="4258071"/>
            <a:ext cx="2514599" cy="209788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8E92E4DE-48D9-A793-C51E-DE4DA3F40E1B}"/>
              </a:ext>
            </a:extLst>
          </p:cNvPr>
          <p:cNvSpPr txBox="1"/>
          <p:nvPr/>
        </p:nvSpPr>
        <p:spPr>
          <a:xfrm>
            <a:off x="3586163" y="1657350"/>
            <a:ext cx="1694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Violent Crime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63E5217-0714-D26A-5D6F-0864C7AAFB10}"/>
              </a:ext>
            </a:extLst>
          </p:cNvPr>
          <p:cNvSpPr txBox="1"/>
          <p:nvPr/>
        </p:nvSpPr>
        <p:spPr>
          <a:xfrm>
            <a:off x="9022572" y="1657350"/>
            <a:ext cx="1853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Property Crime</a:t>
            </a:r>
          </a:p>
        </p:txBody>
      </p:sp>
    </p:spTree>
    <p:extLst>
      <p:ext uri="{BB962C8B-B14F-4D97-AF65-F5344CB8AC3E}">
        <p14:creationId xmlns:p14="http://schemas.microsoft.com/office/powerpoint/2010/main" val="3043057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C7F6F-EA97-63BA-8722-88B533540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Kayla Introduces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7E018E-2939-F5E4-90B7-E129B59D7F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0872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A13AC3-C101-F850-4783-359F09E63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 graphs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76D739-B408-927B-A8A8-61AC0AE9C7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298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0BBAC-45C1-CB9E-9EF7-B4A4E5D1F5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Insights from Data</a:t>
            </a:r>
          </a:p>
        </p:txBody>
      </p:sp>
      <p:pic>
        <p:nvPicPr>
          <p:cNvPr id="5" name="Picture 4" descr="A picture containing text, lots, store&#10;&#10;Description automatically generated">
            <a:extLst>
              <a:ext uri="{FF2B5EF4-FFF2-40B4-BE49-F238E27FC236}">
                <a16:creationId xmlns:a16="http://schemas.microsoft.com/office/drawing/2014/main" id="{312A554F-1743-9A8B-DE59-2FEC631BA5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5144" y="3238870"/>
            <a:ext cx="5097781" cy="285475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42BA30D-E193-B8C9-0D11-6513B340E735}"/>
              </a:ext>
            </a:extLst>
          </p:cNvPr>
          <p:cNvSpPr txBox="1"/>
          <p:nvPr/>
        </p:nvSpPr>
        <p:spPr>
          <a:xfrm>
            <a:off x="1423851" y="1872735"/>
            <a:ext cx="97481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More lenient treatment of cannabis shows a decrease in crimes of all types measured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Until it comes to recreational Marijuana…</a:t>
            </a:r>
          </a:p>
        </p:txBody>
      </p:sp>
    </p:spTree>
    <p:extLst>
      <p:ext uri="{BB962C8B-B14F-4D97-AF65-F5344CB8AC3E}">
        <p14:creationId xmlns:p14="http://schemas.microsoft.com/office/powerpoint/2010/main" val="40864780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2A265-0D00-9654-21D9-A2246700D3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Possible Explanations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72E416-F653-30A4-C109-FF76E07CA9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Cannabis has been shown to decrease dependence on alcohol and opioids.</a:t>
            </a:r>
          </a:p>
          <a:p>
            <a:r>
              <a:rPr lang="en-US" dirty="0"/>
              <a:t>Decreasing penalties for possession makes it easier for medical patients, recreational users, and criminal organizations.</a:t>
            </a:r>
          </a:p>
          <a:p>
            <a:r>
              <a:rPr lang="en-US" dirty="0"/>
              <a:t>Recreational Marijuana sets up a competitive industry that competes DIRECTLY with the black and grey market cannabis industry.</a:t>
            </a:r>
          </a:p>
          <a:p>
            <a:r>
              <a:rPr lang="en-US" dirty="0"/>
              <a:t>Some of those working in the black and grey market are put out of business and need fresh streams of income, which may be more likely to be illicit.</a:t>
            </a:r>
          </a:p>
          <a:p>
            <a:r>
              <a:rPr lang="en-US" dirty="0"/>
              <a:t>Recreational Cannabis facilities can not use banks, setting them up to be prime targets for theft and violence.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70630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0BBAC-45C1-CB9E-9EF7-B4A4E5D1F5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1280" y="764373"/>
            <a:ext cx="8884920" cy="1293028"/>
          </a:xfrm>
        </p:spPr>
        <p:txBody>
          <a:bodyPr/>
          <a:lstStyle/>
          <a:p>
            <a:r>
              <a:rPr lang="en-US" dirty="0"/>
              <a:t>Future Directions for Research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14DC3-27FC-734D-963C-317158B638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Improve reporting from Law Enforcement Agencies and repeat analysis.</a:t>
            </a:r>
          </a:p>
          <a:p>
            <a:r>
              <a:rPr lang="en-US" dirty="0"/>
              <a:t>Repeat this analysis over multiple years and as more states adopt more lenient stances towards cannabis.</a:t>
            </a:r>
          </a:p>
          <a:p>
            <a:r>
              <a:rPr lang="en-US" dirty="0"/>
              <a:t>Perform a comparative analysis of law enforcement agencies in recreational states in order to discover the lowest-crime implementation strategy.</a:t>
            </a:r>
          </a:p>
          <a:p>
            <a:r>
              <a:rPr lang="en-US" dirty="0"/>
              <a:t>Investigate the size and practices of black and grey markets in all states.</a:t>
            </a:r>
          </a:p>
          <a:p>
            <a:r>
              <a:rPr lang="en-US" dirty="0"/>
              <a:t>Investigate how black and grey markets respond to changes in cannabis’s legal status.</a:t>
            </a:r>
          </a:p>
          <a:p>
            <a:r>
              <a:rPr lang="en-US" dirty="0"/>
              <a:t>Investigate the role of cartels, and interstate criminal networks in different states and whether this differs significantly in recreational states.</a:t>
            </a:r>
          </a:p>
        </p:txBody>
      </p:sp>
    </p:spTree>
    <p:extLst>
      <p:ext uri="{BB962C8B-B14F-4D97-AF65-F5344CB8AC3E}">
        <p14:creationId xmlns:p14="http://schemas.microsoft.com/office/powerpoint/2010/main" val="30590412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2D167A-4F82-03F3-DB82-B7EB67266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1391" y="267416"/>
            <a:ext cx="6248400" cy="1293028"/>
          </a:xfrm>
        </p:spPr>
        <p:txBody>
          <a:bodyPr/>
          <a:lstStyle/>
          <a:p>
            <a:r>
              <a:rPr lang="en-US" dirty="0"/>
              <a:t>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0F3510-276C-8A0E-5BD9-8D4536F829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560444"/>
            <a:ext cx="11022496" cy="4658242"/>
          </a:xfrm>
        </p:spPr>
        <p:txBody>
          <a:bodyPr>
            <a:normAutofit lnSpcReduction="10000"/>
          </a:bodyPr>
          <a:lstStyle/>
          <a:p>
            <a:r>
              <a:rPr lang="en-US" sz="3200" dirty="0"/>
              <a:t>How do crime rates differ between states?</a:t>
            </a:r>
          </a:p>
          <a:p>
            <a:pPr marL="0" indent="0">
              <a:buNone/>
            </a:pPr>
            <a:endParaRPr lang="en-US" sz="3200" dirty="0"/>
          </a:p>
          <a:p>
            <a:r>
              <a:rPr lang="en-US" sz="3200" dirty="0"/>
              <a:t>How does cannabis legal status relate to different types of crime?</a:t>
            </a:r>
          </a:p>
          <a:p>
            <a:pPr marL="0" indent="0">
              <a:buNone/>
            </a:pPr>
            <a:endParaRPr lang="en-US" sz="3200" dirty="0"/>
          </a:p>
          <a:p>
            <a:r>
              <a:rPr lang="en-US" sz="3200" dirty="0"/>
              <a:t>Do states with different legal statuses for cannabis have different crime rates?</a:t>
            </a:r>
          </a:p>
          <a:p>
            <a:endParaRPr lang="en-US" sz="3200" dirty="0"/>
          </a:p>
          <a:p>
            <a:r>
              <a:rPr lang="en-US" sz="3200" dirty="0"/>
              <a:t>How does cannabis legal status affect crime rates?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48744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999721-3D18-DE4E-0F5D-7C971D103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CDFFF1-F53D-654D-07C3-39B795F402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0" dirty="0">
                <a:solidFill>
                  <a:srgbClr val="BDC1C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United States Department of Justice, Federal Bureau of Investigation.</a:t>
            </a:r>
            <a:r>
              <a:rPr lang="en-US" dirty="0">
                <a:solidFill>
                  <a:srgbClr val="BDC1C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i="0" dirty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Crime in the 	United States Annual Reports, Offenses Known to Law Enforcement</a:t>
            </a:r>
            <a:r>
              <a:rPr lang="en-US" i="0" dirty="0">
                <a:solidFill>
                  <a:srgbClr val="BDC1C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2020. 	Retrieved February 2023, from 	</a:t>
            </a:r>
            <a:r>
              <a:rPr lang="en-US" i="0" dirty="0">
                <a:solidFill>
                  <a:srgbClr val="BDC1C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https://cde.ucr.cjis.gov/LATEST/webapp/#/pages/downloads</a:t>
            </a:r>
            <a:endParaRPr lang="en-US" i="0" dirty="0">
              <a:solidFill>
                <a:srgbClr val="BDC1C6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solidFill>
                <a:srgbClr val="BDC1C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https://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www.themarshallproject.org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/2022/06/14/what-did-fbi-data-say-about-crime-in-2021-it-s-too-unreliable-to-tell</a:t>
            </a:r>
          </a:p>
        </p:txBody>
      </p:sp>
    </p:spTree>
    <p:extLst>
      <p:ext uri="{BB962C8B-B14F-4D97-AF65-F5344CB8AC3E}">
        <p14:creationId xmlns:p14="http://schemas.microsoft.com/office/powerpoint/2010/main" val="4180613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B8D87-2560-9667-E75F-1D39EB13A4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0700" y="701722"/>
            <a:ext cx="8610600" cy="1293028"/>
          </a:xfrm>
        </p:spPr>
        <p:txBody>
          <a:bodyPr/>
          <a:lstStyle/>
          <a:p>
            <a:pPr algn="ctr"/>
            <a:r>
              <a:rPr lang="en-US" dirty="0"/>
              <a:t>Cannabis Legal Status</a:t>
            </a:r>
          </a:p>
        </p:txBody>
      </p:sp>
      <p:pic>
        <p:nvPicPr>
          <p:cNvPr id="5" name="Content Placeholder 4" descr="Map&#10;&#10;Description automatically generated">
            <a:extLst>
              <a:ext uri="{FF2B5EF4-FFF2-40B4-BE49-F238E27FC236}">
                <a16:creationId xmlns:a16="http://schemas.microsoft.com/office/drawing/2014/main" id="{3F3309A8-6E34-DBDB-1CF4-5A7793A848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5258" b="18172"/>
          <a:stretch/>
        </p:blipFill>
        <p:spPr>
          <a:xfrm>
            <a:off x="1609725" y="1687039"/>
            <a:ext cx="8972550" cy="4665181"/>
          </a:xfrm>
        </p:spPr>
      </p:pic>
    </p:spTree>
    <p:extLst>
      <p:ext uri="{BB962C8B-B14F-4D97-AF65-F5344CB8AC3E}">
        <p14:creationId xmlns:p14="http://schemas.microsoft.com/office/powerpoint/2010/main" val="12823225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3DAB41-9EB4-28F5-3EA1-DE4B4B2329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772887" y="627017"/>
            <a:ext cx="8610600" cy="1293028"/>
          </a:xfrm>
        </p:spPr>
        <p:txBody>
          <a:bodyPr/>
          <a:lstStyle/>
          <a:p>
            <a:r>
              <a:rPr lang="en-US" dirty="0"/>
              <a:t>Data Sources</a:t>
            </a:r>
          </a:p>
        </p:txBody>
      </p:sp>
      <p:pic>
        <p:nvPicPr>
          <p:cNvPr id="5" name="Content Placeholder 4" descr="Logo&#10;&#10;Description automatically generated">
            <a:extLst>
              <a:ext uri="{FF2B5EF4-FFF2-40B4-BE49-F238E27FC236}">
                <a16:creationId xmlns:a16="http://schemas.microsoft.com/office/drawing/2014/main" id="{D227D12D-75DA-7577-2387-E77DB4C8FA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26262" y="1822835"/>
            <a:ext cx="3811451" cy="3811451"/>
          </a:xfrm>
        </p:spPr>
      </p:pic>
      <p:pic>
        <p:nvPicPr>
          <p:cNvPr id="9" name="Picture 8" descr="A picture containing text&#10;&#10;Description automatically generated">
            <a:extLst>
              <a:ext uri="{FF2B5EF4-FFF2-40B4-BE49-F238E27FC236}">
                <a16:creationId xmlns:a16="http://schemas.microsoft.com/office/drawing/2014/main" id="{2EB114B9-1380-38F3-9CC3-99D791E9EE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310" t="79991" r="8459" b="1812"/>
          <a:stretch/>
        </p:blipFill>
        <p:spPr>
          <a:xfrm>
            <a:off x="3817255" y="5634286"/>
            <a:ext cx="4229465" cy="596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1235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AFE8A-7C2C-4CF0-D23A-31D0D39D5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2996" y="758037"/>
            <a:ext cx="6686005" cy="1293028"/>
          </a:xfrm>
        </p:spPr>
        <p:txBody>
          <a:bodyPr/>
          <a:lstStyle/>
          <a:p>
            <a:r>
              <a:rPr lang="en-US" dirty="0"/>
              <a:t>Why data is incomplete</a:t>
            </a:r>
          </a:p>
        </p:txBody>
      </p:sp>
      <p:pic>
        <p:nvPicPr>
          <p:cNvPr id="7" name="Picture 6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9F36B3D0-231D-4E7E-D212-F83EFBE193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393"/>
          <a:stretch/>
        </p:blipFill>
        <p:spPr>
          <a:xfrm>
            <a:off x="3766275" y="1908021"/>
            <a:ext cx="4659449" cy="3918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5839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6B431-522C-1ED6-3430-865E8459D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9628" y="776474"/>
            <a:ext cx="6172743" cy="1293028"/>
          </a:xfrm>
        </p:spPr>
        <p:txBody>
          <a:bodyPr/>
          <a:lstStyle/>
          <a:p>
            <a:r>
              <a:rPr lang="en-US" dirty="0"/>
              <a:t>Type of crime by state</a:t>
            </a:r>
          </a:p>
        </p:txBody>
      </p:sp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0B1B860C-5C8E-6765-5353-5D4B01289B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603393"/>
            <a:ext cx="4647657" cy="4048517"/>
          </a:xfrm>
          <a:prstGeom prst="rect">
            <a:avLst/>
          </a:prstGeom>
        </p:spPr>
      </p:pic>
      <p:pic>
        <p:nvPicPr>
          <p:cNvPr id="7" name="Picture 6" descr="Chart, bar chart&#10;&#10;Description automatically generated">
            <a:extLst>
              <a:ext uri="{FF2B5EF4-FFF2-40B4-BE49-F238E27FC236}">
                <a16:creationId xmlns:a16="http://schemas.microsoft.com/office/drawing/2014/main" id="{76ADC831-AB5B-36B1-3794-671F835CE0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2412" y="2608332"/>
            <a:ext cx="5017112" cy="4043578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899D3C3-C6B9-15B9-903C-F8C40D8426FF}"/>
              </a:ext>
            </a:extLst>
          </p:cNvPr>
          <p:cNvSpPr txBox="1">
            <a:spLocks/>
          </p:cNvSpPr>
          <p:nvPr/>
        </p:nvSpPr>
        <p:spPr>
          <a:xfrm>
            <a:off x="745559" y="2069502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	Violent Crime by State			Property Crime by State</a:t>
            </a:r>
          </a:p>
        </p:txBody>
      </p:sp>
    </p:spTree>
    <p:extLst>
      <p:ext uri="{BB962C8B-B14F-4D97-AF65-F5344CB8AC3E}">
        <p14:creationId xmlns:p14="http://schemas.microsoft.com/office/powerpoint/2010/main" val="12857106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7CD87B-B039-81D2-4282-4E13DE7160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416937"/>
            <a:ext cx="10820400" cy="402412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	Violent Crime by State			Property Crime by State</a:t>
            </a:r>
          </a:p>
        </p:txBody>
      </p:sp>
      <p:pic>
        <p:nvPicPr>
          <p:cNvPr id="11" name="Picture 10" descr="Chart, bar chart&#10;&#10;Description automatically generated">
            <a:extLst>
              <a:ext uri="{FF2B5EF4-FFF2-40B4-BE49-F238E27FC236}">
                <a16:creationId xmlns:a16="http://schemas.microsoft.com/office/drawing/2014/main" id="{45E0AFD2-A29B-5833-DA33-0FA621B4EF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9132" y="4375568"/>
            <a:ext cx="2655295" cy="2130987"/>
          </a:xfrm>
          <a:prstGeom prst="rect">
            <a:avLst/>
          </a:prstGeom>
        </p:spPr>
      </p:pic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CFE4A3E8-7BB6-244B-83C8-F10EFA7AE4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501" y="1931685"/>
            <a:ext cx="2668798" cy="2150938"/>
          </a:xfrm>
          <a:prstGeom prst="rect">
            <a:avLst/>
          </a:prstGeom>
        </p:spPr>
      </p:pic>
      <p:pic>
        <p:nvPicPr>
          <p:cNvPr id="9" name="Picture 8" descr="Chart, bar chart&#10;&#10;Description automatically generated">
            <a:extLst>
              <a:ext uri="{FF2B5EF4-FFF2-40B4-BE49-F238E27FC236}">
                <a16:creationId xmlns:a16="http://schemas.microsoft.com/office/drawing/2014/main" id="{979296F8-C93C-3486-4935-3E3ACF0CD7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5469" y="1931685"/>
            <a:ext cx="2668797" cy="2130987"/>
          </a:xfrm>
          <a:prstGeom prst="rect">
            <a:avLst/>
          </a:prstGeom>
        </p:spPr>
      </p:pic>
      <p:pic>
        <p:nvPicPr>
          <p:cNvPr id="13" name="Picture 12" descr="Chart, bar chart&#10;&#10;Description automatically generated">
            <a:extLst>
              <a:ext uri="{FF2B5EF4-FFF2-40B4-BE49-F238E27FC236}">
                <a16:creationId xmlns:a16="http://schemas.microsoft.com/office/drawing/2014/main" id="{7B350477-3A02-F22F-37F1-1589B29CB9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6812" y="1931685"/>
            <a:ext cx="2644045" cy="2130987"/>
          </a:xfrm>
          <a:prstGeom prst="rect">
            <a:avLst/>
          </a:prstGeom>
        </p:spPr>
      </p:pic>
      <p:pic>
        <p:nvPicPr>
          <p:cNvPr id="15" name="Picture 14" descr="Chart, bar chart&#10;&#10;Description automatically generated">
            <a:extLst>
              <a:ext uri="{FF2B5EF4-FFF2-40B4-BE49-F238E27FC236}">
                <a16:creationId xmlns:a16="http://schemas.microsoft.com/office/drawing/2014/main" id="{4AA982BC-FC2E-6418-936A-D8987460F0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61779" y="1920747"/>
            <a:ext cx="2644045" cy="2141925"/>
          </a:xfrm>
          <a:prstGeom prst="rect">
            <a:avLst/>
          </a:prstGeom>
        </p:spPr>
      </p:pic>
      <p:pic>
        <p:nvPicPr>
          <p:cNvPr id="17" name="Picture 16" descr="Chart, bar chart&#10;&#10;Description automatically generated">
            <a:extLst>
              <a:ext uri="{FF2B5EF4-FFF2-40B4-BE49-F238E27FC236}">
                <a16:creationId xmlns:a16="http://schemas.microsoft.com/office/drawing/2014/main" id="{D295E47C-8F03-3BCE-1832-5BBF8219A9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15001" y="4355616"/>
            <a:ext cx="2668800" cy="2150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2099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B8D87-2560-9667-E75F-1D39EB13A4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9D1D9"/>
                </a:solidFill>
                <a:latin typeface="-apple-system"/>
              </a:rPr>
              <a:t>Crime where Cannabis is Illegal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D7B2E9-EEBF-7FEF-7D05-C5C6293330D7}"/>
              </a:ext>
            </a:extLst>
          </p:cNvPr>
          <p:cNvSpPr txBox="1"/>
          <p:nvPr/>
        </p:nvSpPr>
        <p:spPr>
          <a:xfrm>
            <a:off x="2256817" y="1872735"/>
            <a:ext cx="1694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Violent Crime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7BBD8EC-665A-B96E-035E-765B50EB2E9F}"/>
              </a:ext>
            </a:extLst>
          </p:cNvPr>
          <p:cNvSpPr txBox="1"/>
          <p:nvPr/>
        </p:nvSpPr>
        <p:spPr>
          <a:xfrm>
            <a:off x="8077163" y="1872735"/>
            <a:ext cx="1853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Property Crime</a:t>
            </a:r>
          </a:p>
        </p:txBody>
      </p:sp>
      <p:pic>
        <p:nvPicPr>
          <p:cNvPr id="4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8387C4ED-6589-36CF-C2ED-71FA046846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156" y="2437119"/>
            <a:ext cx="5418666" cy="3044556"/>
          </a:xfrm>
          <a:prstGeom prst="rect">
            <a:avLst/>
          </a:prstGeom>
        </p:spPr>
      </p:pic>
      <p:pic>
        <p:nvPicPr>
          <p:cNvPr id="6" name="Picture 5" descr="Chart, bar chart&#10;&#10;Description automatically generated">
            <a:extLst>
              <a:ext uri="{FF2B5EF4-FFF2-40B4-BE49-F238E27FC236}">
                <a16:creationId xmlns:a16="http://schemas.microsoft.com/office/drawing/2014/main" id="{02A30340-C0F3-0C27-994B-75A86CE5CD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5180" y="2437119"/>
            <a:ext cx="5418666" cy="3044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5591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B8D87-2560-9667-E75F-1D39EB13A4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2946" y="764373"/>
            <a:ext cx="8610600" cy="129302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C9D1D9"/>
                </a:solidFill>
                <a:latin typeface="-apple-system"/>
              </a:rPr>
              <a:t>Crime where Cannabis is Medicinal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D7B2E9-EEBF-7FEF-7D05-C5C6293330D7}"/>
              </a:ext>
            </a:extLst>
          </p:cNvPr>
          <p:cNvSpPr txBox="1"/>
          <p:nvPr/>
        </p:nvSpPr>
        <p:spPr>
          <a:xfrm>
            <a:off x="2256817" y="1872735"/>
            <a:ext cx="1694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Violent Crime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7BBD8EC-665A-B96E-035E-765B50EB2E9F}"/>
              </a:ext>
            </a:extLst>
          </p:cNvPr>
          <p:cNvSpPr txBox="1"/>
          <p:nvPr/>
        </p:nvSpPr>
        <p:spPr>
          <a:xfrm>
            <a:off x="8077163" y="1872735"/>
            <a:ext cx="1853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Property Crime</a:t>
            </a:r>
          </a:p>
        </p:txBody>
      </p:sp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5943ED10-3973-8A4B-A550-A48A456F58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207" y="2454464"/>
            <a:ext cx="5447549" cy="3037701"/>
          </a:xfrm>
          <a:prstGeom prst="rect">
            <a:avLst/>
          </a:prstGeom>
        </p:spPr>
      </p:pic>
      <p:pic>
        <p:nvPicPr>
          <p:cNvPr id="7" name="Picture 6" descr="Chart, bar chart&#10;&#10;Description automatically generated">
            <a:extLst>
              <a:ext uri="{FF2B5EF4-FFF2-40B4-BE49-F238E27FC236}">
                <a16:creationId xmlns:a16="http://schemas.microsoft.com/office/drawing/2014/main" id="{4A2D7E5F-E67E-0742-0087-0E66D35359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8246" y="2454464"/>
            <a:ext cx="5447549" cy="3037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195434"/>
      </p:ext>
    </p:extLst>
  </p:cSld>
  <p:clrMapOvr>
    <a:masterClrMapping/>
  </p:clrMapOvr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Vapor Trail</Template>
  <TotalTime>301</TotalTime>
  <Words>443</Words>
  <Application>Microsoft Macintosh PowerPoint</Application>
  <PresentationFormat>Widescreen</PresentationFormat>
  <Paragraphs>54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-apple-system</vt:lpstr>
      <vt:lpstr>Arial</vt:lpstr>
      <vt:lpstr>Century Gothic</vt:lpstr>
      <vt:lpstr>Vapor Trail</vt:lpstr>
      <vt:lpstr>Crime &amp;  Cannabis Legality</vt:lpstr>
      <vt:lpstr>Questions</vt:lpstr>
      <vt:lpstr>Cannabis Legal Status</vt:lpstr>
      <vt:lpstr>Data Sources</vt:lpstr>
      <vt:lpstr>Why data is incomplete</vt:lpstr>
      <vt:lpstr>Type of crime by state</vt:lpstr>
      <vt:lpstr>PowerPoint Presentation</vt:lpstr>
      <vt:lpstr>Crime where Cannabis is Illegal</vt:lpstr>
      <vt:lpstr>Crime where Cannabis is Medicinal</vt:lpstr>
      <vt:lpstr>Crime where Cannabis is Decriminalized</vt:lpstr>
      <vt:lpstr>Crime where Cannabis is Recreational</vt:lpstr>
      <vt:lpstr>PowerPoint Presentation</vt:lpstr>
      <vt:lpstr>Mean graphs from ANOVA analysis</vt:lpstr>
      <vt:lpstr>PowerPoint Presentation</vt:lpstr>
      <vt:lpstr>Kayla Introduces Regression</vt:lpstr>
      <vt:lpstr>Regression graphs</vt:lpstr>
      <vt:lpstr>Insights from Data</vt:lpstr>
      <vt:lpstr>Possible Explanations</vt:lpstr>
      <vt:lpstr>Future Directions for Research</vt:lpstr>
      <vt:lpstr>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Crime &amp;  Cannabis Legality</dc:title>
  <dc:creator>Oliver Desmond Zagorin</dc:creator>
  <cp:lastModifiedBy>Oliver Desmond Zagorin</cp:lastModifiedBy>
  <cp:revision>6</cp:revision>
  <dcterms:created xsi:type="dcterms:W3CDTF">2023-02-13T21:47:57Z</dcterms:created>
  <dcterms:modified xsi:type="dcterms:W3CDTF">2023-02-15T20:48:31Z</dcterms:modified>
</cp:coreProperties>
</file>